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2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E58F64-8A0D-0F49-AC69-BB55751177E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29F72E5-178D-1243-AF31-F00DD7741C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Growth update</a:t>
            </a:r>
            <a:br>
              <a:rPr lang="en-US" dirty="0" smtClean="0"/>
            </a:br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Criteria 3-.1</a:t>
            </a:r>
            <a:endParaRPr lang="en-US" dirty="0"/>
          </a:p>
          <a:p>
            <a:r>
              <a:rPr lang="en-US" dirty="0"/>
              <a:t>•	For those who teach more than one class, which class will be your focus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•	Which students in this class are not meeting full learning potential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 •     Why </a:t>
            </a:r>
            <a:r>
              <a:rPr lang="en-US" dirty="0"/>
              <a:t>are these students your priority for this instructional period? 	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Which </a:t>
            </a:r>
            <a:r>
              <a:rPr lang="en-US" dirty="0"/>
              <a:t>big idea is supported by the learning goal?</a:t>
            </a:r>
          </a:p>
          <a:p>
            <a:r>
              <a:rPr lang="en-US" dirty="0"/>
              <a:t>•	Which content standards are associated with this big idea? </a:t>
            </a:r>
            <a:endParaRPr lang="en-US" dirty="0" smtClean="0"/>
          </a:p>
          <a:p>
            <a:r>
              <a:rPr lang="en-US" dirty="0" smtClean="0"/>
              <a:t>•</a:t>
            </a:r>
            <a:r>
              <a:rPr lang="en-US" dirty="0"/>
              <a:t>	Why is this learning goal important and meaningful for these students to learn?</a:t>
            </a:r>
          </a:p>
          <a:p>
            <a:r>
              <a:rPr lang="en-US" dirty="0"/>
              <a:t>•	In what ways does the learning goal require this group of students to demonstrate deep understanding of the knowledge and skills of the standards or big idea being measured?</a:t>
            </a:r>
          </a:p>
          <a:p>
            <a:r>
              <a:rPr lang="en-US" dirty="0"/>
              <a:t>•	Identify the instructional period for the learning goal (e.g., benchmark period, fall to spring, one semester) and why this time span is appropriate and sufficient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Learning Goal(s): </a:t>
            </a:r>
            <a:r>
              <a:rPr lang="en-US" b="0" dirty="0"/>
              <a:t>A description of what students not meeting full learning potential (i.e. achievement/opportunity gaps, ELL, special education, highly capable) will know/be able to do at the end of an instructional period based on course- or grade-level content standards and curriculum.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4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6.1</a:t>
            </a:r>
          </a:p>
          <a:p>
            <a:pPr>
              <a:buFont typeface="Arial"/>
              <a:buChar char="•"/>
            </a:pPr>
            <a:r>
              <a:rPr lang="en-US" dirty="0"/>
              <a:t>Which big idea is supported by the learning goal?</a:t>
            </a:r>
          </a:p>
          <a:p>
            <a:r>
              <a:rPr lang="en-US" dirty="0"/>
              <a:t>•	Which content standards are associated with this big idea? </a:t>
            </a:r>
          </a:p>
          <a:p>
            <a:r>
              <a:rPr lang="en-US" dirty="0"/>
              <a:t>•	Why is this learning goal important and meaningful for these students to learn?</a:t>
            </a:r>
          </a:p>
          <a:p>
            <a:r>
              <a:rPr lang="en-US" dirty="0"/>
              <a:t>•	In what ways does the learning goal require this group of students to demonstrate deep understanding of the knowledge and skills of the standards or big idea being measured?</a:t>
            </a:r>
          </a:p>
          <a:p>
            <a:r>
              <a:rPr lang="en-US" dirty="0"/>
              <a:t>•	Identify the instructional period for the learning goal (e.g., benchmark period, fall to spring, one semester) and why this time span is appropriate and sufficient.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8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8.1 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tantia"/>
              </a:rPr>
              <a:t>Establish plans for collaboration to develop and implement common, high quality  </a:t>
            </a:r>
            <a:r>
              <a:rPr lang="en-US" i="1" dirty="0">
                <a:solidFill>
                  <a:srgbClr val="000000"/>
                </a:solidFill>
                <a:latin typeface="Constantia"/>
              </a:rPr>
              <a:t>measures</a:t>
            </a:r>
            <a:r>
              <a:rPr lang="en-US" i="1" dirty="0" smtClean="0">
                <a:solidFill>
                  <a:srgbClr val="000000"/>
                </a:solidFill>
                <a:latin typeface="Constantia"/>
              </a:rPr>
              <a:t>, and monitor growth for a group of students the instructional team teaches in  </a:t>
            </a:r>
            <a:r>
              <a:rPr lang="en-US" i="1" dirty="0">
                <a:solidFill>
                  <a:srgbClr val="000000"/>
                </a:solidFill>
                <a:latin typeface="Constantia"/>
              </a:rPr>
              <a:t>common</a:t>
            </a:r>
            <a:r>
              <a:rPr lang="en-US" i="1" dirty="0" smtClean="0">
                <a:solidFill>
                  <a:srgbClr val="000000"/>
                </a:solidFill>
                <a:latin typeface="Constantia"/>
              </a:rPr>
              <a:t>.</a:t>
            </a:r>
            <a:endParaRPr lang="en-US" i="1" dirty="0">
              <a:solidFill>
                <a:srgbClr val="000000"/>
              </a:solidFill>
              <a:latin typeface="Constantia"/>
            </a:endParaRPr>
          </a:p>
          <a:p>
            <a:pPr>
              <a:buFont typeface="Symbol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  <a:latin typeface="TimesNewRomanPSMT"/>
              </a:rPr>
              <a:t>Which </a:t>
            </a:r>
            <a:r>
              <a:rPr lang="en-US" sz="2000" b="0" dirty="0">
                <a:solidFill>
                  <a:srgbClr val="000000"/>
                </a:solidFill>
                <a:latin typeface="TimesNewRomanPSMT"/>
              </a:rPr>
              <a:t>teacher(s) will you collaborate with to improve student growth</a:t>
            </a:r>
            <a:r>
              <a:rPr lang="en-US" sz="2000" b="0" dirty="0" smtClean="0">
                <a:solidFill>
                  <a:srgbClr val="000000"/>
                </a:solidFill>
                <a:latin typeface="TimesNewRomanPSMT"/>
              </a:rPr>
              <a:t>?</a:t>
            </a:r>
            <a:r>
              <a:rPr lang="en-US" sz="2000" dirty="0" smtClean="0">
                <a:solidFill>
                  <a:srgbClr val="000000"/>
                </a:solidFill>
                <a:latin typeface="Constantia"/>
              </a:rPr>
              <a:t> </a:t>
            </a:r>
          </a:p>
          <a:p>
            <a:pPr lvl="2">
              <a:buFont typeface="Symbol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Symbol"/>
              </a:rPr>
              <a:t>•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How will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your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instructional tea !decide which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students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to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focus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on?</a:t>
            </a:r>
            <a:endParaRPr lang="en-US" dirty="0" smtClean="0">
              <a:solidFill>
                <a:srgbClr val="000000"/>
              </a:solidFill>
              <a:latin typeface="Constantia"/>
            </a:endParaRPr>
          </a:p>
          <a:p>
            <a:pPr lvl="2">
              <a:buFont typeface="Symbo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Symbol"/>
              </a:rPr>
              <a:t>•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How will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your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team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structure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adequate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time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to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develop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and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implement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common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high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quality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measures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and to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monitor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growth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during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instructional</a:t>
            </a:r>
            <a:r>
              <a:rPr lang="en-US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tantia"/>
              </a:rPr>
              <a:t>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August 1-October 20-  Beginning assessments :  MAPS, DIAGNOSTIC, CLASSROOM</a:t>
            </a:r>
          </a:p>
          <a:p>
            <a:endParaRPr lang="en-US" sz="2400" dirty="0"/>
          </a:p>
          <a:p>
            <a:r>
              <a:rPr lang="en-US" sz="2400" dirty="0" smtClean="0"/>
              <a:t>October 31- Student growth goals </a:t>
            </a:r>
            <a:r>
              <a:rPr lang="en-US" sz="2400" dirty="0" err="1" smtClean="0"/>
              <a:t>inputed</a:t>
            </a:r>
            <a:r>
              <a:rPr lang="en-US" sz="2400" dirty="0" smtClean="0"/>
              <a:t> into eVal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May 1- Student growth evidence and artifacts due in eVal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90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400" dirty="0" smtClean="0"/>
              <a:t>Teachers will be able to clearly delineate between the 4 levels of expectations on student growth goals for the state.</a:t>
            </a:r>
          </a:p>
          <a:p>
            <a:endParaRPr lang="en-US" sz="2400" dirty="0"/>
          </a:p>
          <a:p>
            <a:r>
              <a:rPr lang="en-US" sz="2400" dirty="0" smtClean="0"/>
              <a:t>- Select the group of students they are going to focus on for 2014-2015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9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10/2/14- What do Student growth goals have to have and who will I target?</a:t>
            </a:r>
          </a:p>
          <a:p>
            <a:endParaRPr lang="en-US" dirty="0"/>
          </a:p>
          <a:p>
            <a:r>
              <a:rPr lang="en-US" dirty="0" smtClean="0"/>
              <a:t>10/9/14- What standards do I need to align my student growth goals to this year?</a:t>
            </a:r>
          </a:p>
          <a:p>
            <a:endParaRPr lang="en-US" dirty="0"/>
          </a:p>
          <a:p>
            <a:r>
              <a:rPr lang="en-US" dirty="0" smtClean="0"/>
              <a:t>10/16/14 How much growth do I need to demonstrate?</a:t>
            </a:r>
          </a:p>
          <a:p>
            <a:endParaRPr lang="en-US" dirty="0"/>
          </a:p>
          <a:p>
            <a:r>
              <a:rPr lang="en-US" dirty="0" smtClean="0"/>
              <a:t>10/23/14- What are the possible sources of growth I can use?</a:t>
            </a:r>
          </a:p>
          <a:p>
            <a:r>
              <a:rPr lang="en-US" dirty="0"/>
              <a:t>	</a:t>
            </a:r>
            <a:r>
              <a:rPr lang="en-US" dirty="0" smtClean="0"/>
              <a:t>	How do I demonstrate these?</a:t>
            </a:r>
          </a:p>
          <a:p>
            <a:r>
              <a:rPr lang="en-US" dirty="0" smtClean="0"/>
              <a:t>10/30/14 What are some possible strategies to reach these goals in my 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laws and expectations</a:t>
            </a:r>
            <a:endParaRPr lang="en-US" dirty="0"/>
          </a:p>
        </p:txBody>
      </p:sp>
      <p:pic>
        <p:nvPicPr>
          <p:cNvPr id="10" name="Content Placeholder 9" descr="Screen shot 2014-10-02 at 1.49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3" b="-33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651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growth 3.2</a:t>
            </a:r>
            <a:endParaRPr lang="en-US" dirty="0"/>
          </a:p>
        </p:txBody>
      </p:sp>
      <p:pic>
        <p:nvPicPr>
          <p:cNvPr id="4" name="Content Placeholder 3" descr="Screen shot 2014-10-02 at 1.51.4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562" b="-35562"/>
          <a:stretch/>
        </p:blipFill>
        <p:spPr>
          <a:xfrm>
            <a:off x="822325" y="1100138"/>
            <a:ext cx="7521575" cy="3579812"/>
          </a:xfrm>
        </p:spPr>
      </p:pic>
    </p:spTree>
    <p:extLst>
      <p:ext uri="{BB962C8B-B14F-4D97-AF65-F5344CB8AC3E}">
        <p14:creationId xmlns:p14="http://schemas.microsoft.com/office/powerpoint/2010/main" val="102667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6.1</a:t>
            </a:r>
            <a:endParaRPr lang="en-US" dirty="0"/>
          </a:p>
        </p:txBody>
      </p:sp>
      <p:pic>
        <p:nvPicPr>
          <p:cNvPr id="4" name="Content Placeholder 3" descr="Screen shot 2014-10-02 at 1.53.5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" b="1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032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6.2</a:t>
            </a:r>
            <a:endParaRPr lang="en-US" dirty="0"/>
          </a:p>
        </p:txBody>
      </p:sp>
      <p:pic>
        <p:nvPicPr>
          <p:cNvPr id="4" name="Content Placeholder 3" descr="Screen shot 2014-10-02 at 1.56.0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865" b="-348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534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8</a:t>
            </a:r>
            <a:endParaRPr lang="en-US" dirty="0"/>
          </a:p>
        </p:txBody>
      </p:sp>
      <p:pic>
        <p:nvPicPr>
          <p:cNvPr id="4" name="Content Placeholder 3" descr="Screen shot 2014-10-02 at 2.26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990" b="-139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8267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be </a:t>
            </a:r>
            <a:r>
              <a:rPr lang="en-US" i="1" dirty="0" smtClean="0"/>
              <a:t>SMART 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pecific to the content area or standard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/>
              <a:t>easurable with multiple assessments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ssignable to a specific group of students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ealistically state results that are achievable but still demonstrate growth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/>
              <a:t>imely in giving at least two data points to show growth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4639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358</TotalTime>
  <Words>287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Constantia</vt:lpstr>
      <vt:lpstr>Franklin Gothic Book</vt:lpstr>
      <vt:lpstr>Franklin Gothic Medium</vt:lpstr>
      <vt:lpstr>Symbol</vt:lpstr>
      <vt:lpstr>TimesNewRomanPSMT</vt:lpstr>
      <vt:lpstr>Tunga</vt:lpstr>
      <vt:lpstr>Wingdings</vt:lpstr>
      <vt:lpstr>Angles</vt:lpstr>
      <vt:lpstr>Student Growth update 2014-2015</vt:lpstr>
      <vt:lpstr>Learning goals for today</vt:lpstr>
      <vt:lpstr>Workshop Schedule</vt:lpstr>
      <vt:lpstr>State laws and expectations</vt:lpstr>
      <vt:lpstr>Evidence of growth 3.2</vt:lpstr>
      <vt:lpstr>Criteria 6.1</vt:lpstr>
      <vt:lpstr>Evidence 6.2</vt:lpstr>
      <vt:lpstr>Criteria 8</vt:lpstr>
      <vt:lpstr>Have to be SMART  Goals</vt:lpstr>
      <vt:lpstr>Step one</vt:lpstr>
      <vt:lpstr>PowerPoint Presentation</vt:lpstr>
      <vt:lpstr>PowerPoint Presentation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update 2014-2015</dc:title>
  <dc:creator>home</dc:creator>
  <cp:lastModifiedBy>Georgia Lamb</cp:lastModifiedBy>
  <cp:revision>9</cp:revision>
  <dcterms:created xsi:type="dcterms:W3CDTF">2014-10-02T16:05:36Z</dcterms:created>
  <dcterms:modified xsi:type="dcterms:W3CDTF">2020-06-18T21:05:26Z</dcterms:modified>
</cp:coreProperties>
</file>